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>
        <p:scale>
          <a:sx n="105" d="100"/>
          <a:sy n="105" d="100"/>
        </p:scale>
        <p:origin x="14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A1440-E720-064E-9A76-7B6A75C58CDD}" type="datetimeFigureOut">
              <a:rPr lang="en-US" smtClean="0"/>
              <a:t>5/9/17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5A1A68-DE9E-AE4E-9FDB-CBA17CA64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444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5A1A68-DE9E-AE4E-9FDB-CBA17CA6466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8190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5A1A68-DE9E-AE4E-9FDB-CBA17CA6466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46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CBD8-AF8F-EE4B-9B0B-0BB7ED736ECD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CE131-07A0-8543-B017-98D7E68A3587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005DE-4BA4-9C49-A0CD-119A96B83517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F85D2-6DF6-C546-9218-2769228EEBFF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EDE02-5823-6341-B9D7-502E16B96769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5269A-A4D3-B945-96C3-1560B60D10EA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5FA93-128D-CA4C-BEFC-7855B05D3423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81A34-AE23-5045-A24D-07A016CBDFC6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934E2-64D5-2A49-A853-495863DF0476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8F066-7350-BD4D-88A3-CC1A175D8EB0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AE333-A6B5-0748-AA75-749DFCE1A2D6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66A86-D596-C048-853D-F250769B7FCC}" type="datetime1">
              <a:rPr lang="en-US" smtClean="0"/>
              <a:t>5/9/17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CE4FF-E004-7643-A0F8-7D96923900A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6855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wip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106592"/>
            <a:ext cx="9144000" cy="3151209"/>
          </a:xfrm>
        </p:spPr>
        <p:txBody>
          <a:bodyPr>
            <a:norm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What is </a:t>
            </a:r>
            <a:r>
              <a:rPr lang="en-US" dirty="0">
                <a:latin typeface="Bookman Old Style" charset="0"/>
                <a:ea typeface="Bookman Old Style" charset="0"/>
                <a:cs typeface="Bookman Old Style" charset="0"/>
              </a:rPr>
              <a:t>K</a:t>
            </a: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ickstarter?</a:t>
            </a:r>
          </a:p>
          <a:p>
            <a:pPr marL="800100" lvl="1" indent="-342900" algn="l"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A crowdfunding platform for creative project owners</a:t>
            </a:r>
          </a:p>
          <a:p>
            <a:pPr marL="800100" lvl="1" indent="-342900" algn="l"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Independent organization based in Greenpoint, Brooklyn</a:t>
            </a:r>
          </a:p>
          <a:p>
            <a:pPr marL="342900" indent="-342900" algn="l">
              <a:buFont typeface="Arial" charset="0"/>
              <a:buChar char="•"/>
            </a:pPr>
            <a:endParaRPr lang="en-US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Funding - “all-or-nothing” </a:t>
            </a:r>
          </a:p>
          <a:p>
            <a:pPr marL="800100" lvl="1" indent="-342900" algn="l"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Funding goal, creator, backers, rewards</a:t>
            </a:r>
          </a:p>
          <a:p>
            <a:pPr marL="800100" lvl="1" indent="-342900" algn="l">
              <a:buFont typeface="Arial" charset="0"/>
              <a:buChar char="•"/>
            </a:pPr>
            <a:endParaRPr lang="en-US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US" dirty="0">
                <a:latin typeface="Bookman Old Style" charset="0"/>
                <a:ea typeface="Bookman Old Style" charset="0"/>
                <a:cs typeface="Bookman Old Style" charset="0"/>
              </a:rPr>
              <a:t>Project creators keep 100% ownership of their 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2676" y="0"/>
            <a:ext cx="7790157" cy="18750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75181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5196"/>
            <a:ext cx="10515600" cy="101857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Exploratory Analysis</a:t>
            </a:r>
            <a:b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000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Highest number of projects by Sub-category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962" y="1446836"/>
            <a:ext cx="9190298" cy="506971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1699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966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Exploratory Analysis</a:t>
            </a:r>
            <a:b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000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Highest number of projects by Sub-category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2083442"/>
            <a:ext cx="10655042" cy="3576577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69593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194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Correlation Heat Map</a:t>
            </a:r>
            <a:endParaRPr lang="en-US" sz="24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484" y="1134320"/>
            <a:ext cx="6805913" cy="5173884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6" name="TextBox 5"/>
          <p:cNvSpPr txBox="1"/>
          <p:nvPr/>
        </p:nvSpPr>
        <p:spPr>
          <a:xfrm>
            <a:off x="1173867" y="2314936"/>
            <a:ext cx="215964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Longer campaigns do not necessarily raise more money</a:t>
            </a:r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62788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3531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Where are the Kickstarters? </a:t>
            </a:r>
            <a:r>
              <a:rPr lang="en-US" sz="1800" b="1" dirty="0" smtClean="0">
                <a:latin typeface="Bookman Old Style" charset="0"/>
                <a:ea typeface="Bookman Old Style" charset="0"/>
                <a:cs typeface="Bookman Old Style" charset="0"/>
              </a:rPr>
              <a:t>(Top 3 locations)</a:t>
            </a:r>
            <a:endParaRPr lang="en-US" sz="18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576384"/>
              </p:ext>
            </p:extLst>
          </p:nvPr>
        </p:nvGraphicFramePr>
        <p:xfrm>
          <a:off x="1694688" y="1316295"/>
          <a:ext cx="4131564" cy="4873675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1635410"/>
                <a:gridCol w="1248077"/>
                <a:gridCol w="1248077"/>
              </a:tblGrid>
              <a:tr h="45154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State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Project</a:t>
                      </a:r>
                      <a:r>
                        <a:rPr lang="en-US" sz="1200" b="1" u="none" strike="noStrike" baseline="0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 C</a:t>
                      </a:r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ount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Art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30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22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MA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7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Crafts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18</a:t>
                      </a:r>
                      <a:endParaRPr lang="fi-FI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PA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8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Comics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25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13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IL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10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Dance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48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11</a:t>
                      </a:r>
                      <a:endParaRPr lang="cs-CZ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TX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8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Design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34</a:t>
                      </a:r>
                      <a:endParaRPr lang="ru-RU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24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IL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Food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28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4784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20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  <a:tr h="20871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TX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  <a:tc>
                  <a:txBody>
                    <a:bodyPr/>
                    <a:lstStyle/>
                    <a:p>
                      <a:pPr algn="ctr" fontAlgn="b"/>
                      <a:fld id="{7AD6A645-C386-A340-B455-33783DE85F82}" type="slidenum">
                        <a:rPr lang="en-US" sz="1200" u="none" strike="noStrike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13</a:t>
                      </a:fld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5622" marR="5622" marT="5622" marB="0" anchor="b"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5596238"/>
              </p:ext>
            </p:extLst>
          </p:nvPr>
        </p:nvGraphicFramePr>
        <p:xfrm>
          <a:off x="6315456" y="1316299"/>
          <a:ext cx="4157472" cy="4877717"/>
        </p:xfrm>
        <a:graphic>
          <a:graphicData uri="http://schemas.openxmlformats.org/drawingml/2006/table">
            <a:tbl>
              <a:tblPr>
                <a:tableStyleId>{08FB837D-C827-4EFA-A057-4D05807E0F7C}</a:tableStyleId>
              </a:tblPr>
              <a:tblGrid>
                <a:gridCol w="1645666"/>
                <a:gridCol w="1255903"/>
                <a:gridCol w="1255903"/>
              </a:tblGrid>
              <a:tr h="40277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dirty="0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State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1" u="none" strike="noStrike" smtClean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Project Count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Games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24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WA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16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TX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13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Journalism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31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14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TX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5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334361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Music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mr-IN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  </a:t>
                      </a:r>
                      <a:endParaRPr lang="mr-IN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27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30219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24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32777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WA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9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Photography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30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23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IL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7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Publishing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23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21</a:t>
                      </a:r>
                      <a:endParaRPr lang="cs-CZ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OR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14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Technology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42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13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MA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11</a:t>
                      </a:r>
                      <a:endParaRPr lang="cs-CZ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rowSpan="3"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Theater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NY 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39</a:t>
                      </a:r>
                      <a:endParaRPr lang="uk-UA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CA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12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  <a:tr h="19503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IL</a:t>
                      </a:r>
                      <a:endParaRPr lang="en-US" sz="1200" b="1" i="0" u="none" strike="noStrike" dirty="0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u="none" strike="noStrike">
                          <a:effectLst/>
                          <a:latin typeface="Bookman Old Style" charset="0"/>
                          <a:ea typeface="Bookman Old Style" charset="0"/>
                          <a:cs typeface="Bookman Old Style" charset="0"/>
                        </a:rPr>
                        <a:t>12</a:t>
                      </a:r>
                      <a:endParaRPr lang="is-IS" sz="1200" b="1" i="0" u="none" strike="noStrike">
                        <a:solidFill>
                          <a:schemeClr val="bg1"/>
                        </a:solidFill>
                        <a:effectLst/>
                        <a:latin typeface="Bookman Old Style" charset="0"/>
                        <a:ea typeface="Bookman Old Style" charset="0"/>
                        <a:cs typeface="Bookman Old Style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9976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803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Key Compelling Takeaways</a:t>
            </a:r>
            <a:endParaRPr lang="en-US" sz="24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Extensive variation in crowd funding dynamics </a:t>
            </a:r>
          </a:p>
          <a:p>
            <a:pPr lvl="1"/>
            <a:r>
              <a:rPr lang="en-US" sz="1800" dirty="0" smtClean="0">
                <a:latin typeface="Bookman Old Style" charset="0"/>
                <a:ea typeface="Bookman Old Style" charset="0"/>
                <a:cs typeface="Bookman Old Style" charset="0"/>
              </a:rPr>
              <a:t>Example: </a:t>
            </a:r>
            <a:r>
              <a:rPr lang="en-US" sz="1800" i="1" dirty="0" smtClean="0">
                <a:latin typeface="Bookman Old Style" charset="0"/>
                <a:ea typeface="Bookman Old Style" charset="0"/>
                <a:cs typeface="Bookman Old Style" charset="0"/>
              </a:rPr>
              <a:t>Design </a:t>
            </a:r>
            <a:r>
              <a:rPr lang="en-US" sz="1800" dirty="0" smtClean="0">
                <a:latin typeface="Bookman Old Style" charset="0"/>
                <a:ea typeface="Bookman Old Style" charset="0"/>
                <a:cs typeface="Bookman Old Style" charset="0"/>
              </a:rPr>
              <a:t>category exceeding goals by over 1500% while </a:t>
            </a:r>
            <a:r>
              <a:rPr lang="en-US" sz="1800" i="1" dirty="0" smtClean="0">
                <a:latin typeface="Bookman Old Style" charset="0"/>
                <a:ea typeface="Bookman Old Style" charset="0"/>
                <a:cs typeface="Bookman Old Style" charset="0"/>
              </a:rPr>
              <a:t>Dance</a:t>
            </a:r>
            <a:r>
              <a:rPr lang="en-US" sz="1800" dirty="0" smtClean="0">
                <a:latin typeface="Bookman Old Style" charset="0"/>
                <a:ea typeface="Bookman Old Style" charset="0"/>
                <a:cs typeface="Bookman Old Style" charset="0"/>
              </a:rPr>
              <a:t> saw minimum surplus</a:t>
            </a:r>
          </a:p>
          <a:p>
            <a:pPr lvl="1"/>
            <a:endParaRPr lang="en-US" dirty="0" smtClean="0"/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Longer campaign duration does not necessarily raise more fund</a:t>
            </a:r>
          </a:p>
          <a:p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i="1" dirty="0" smtClean="0">
                <a:latin typeface="Bookman Old Style" charset="0"/>
                <a:ea typeface="Bookman Old Style" charset="0"/>
                <a:cs typeface="Bookman Old Style" charset="0"/>
              </a:rPr>
              <a:t>Design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 had the highest funding percentage while </a:t>
            </a:r>
            <a:r>
              <a:rPr lang="en-US" sz="2000" i="1" dirty="0" smtClean="0">
                <a:latin typeface="Bookman Old Style" charset="0"/>
                <a:ea typeface="Bookman Old Style" charset="0"/>
                <a:cs typeface="Bookman Old Style" charset="0"/>
              </a:rPr>
              <a:t>Games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 attracted the most backers.</a:t>
            </a:r>
          </a:p>
          <a:p>
            <a:endParaRPr lang="en-US" sz="2000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64980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Future Direction</a:t>
            </a:r>
            <a:endParaRPr lang="en-US" sz="24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Analyze the different pledge tiers and the reward system</a:t>
            </a:r>
          </a:p>
          <a:p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Analyze if the description of a project has any correlation to the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success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rate of the project </a:t>
            </a:r>
            <a:r>
              <a:rPr lang="mr-IN" sz="2000" dirty="0" smtClean="0">
                <a:latin typeface="Bookman Old Style" charset="0"/>
                <a:ea typeface="Bookman Old Style" charset="0"/>
                <a:cs typeface="Bookman Old Style" charset="0"/>
              </a:rPr>
              <a:t>–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 NLP, word cloud</a:t>
            </a:r>
          </a:p>
          <a:p>
            <a:endParaRPr lang="en-US" sz="2000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Apply Machine Learning to predict the success probability of live projects</a:t>
            </a:r>
          </a:p>
          <a:p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Comparative analysis of different crowdfunding platforms</a:t>
            </a:r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8512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71" y="1140749"/>
            <a:ext cx="9828538" cy="519060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7213" y="358815"/>
            <a:ext cx="53211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Example : A project page</a:t>
            </a:r>
            <a:endParaRPr lang="en-US" sz="24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1279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7405" y="210956"/>
            <a:ext cx="8988706" cy="1104860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Bookman Old Style" charset="0"/>
                <a:ea typeface="Bookman Old Style" charset="0"/>
                <a:cs typeface="Bookman Old Style" charset="0"/>
              </a:rPr>
              <a:t>Webscraping kickstarter.com</a:t>
            </a:r>
            <a:r>
              <a:rPr lang="en-US" sz="3200" b="1" dirty="0" smtClean="0">
                <a:latin typeface="Bookman Old Style" charset="0"/>
                <a:ea typeface="Bookman Old Style" charset="0"/>
                <a:cs typeface="Bookman Old Style" charset="0"/>
              </a:rPr>
              <a:t/>
            </a:r>
            <a:br>
              <a:rPr lang="en-US" sz="3200" b="1" dirty="0" smtClean="0"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Selenium + Chrome Browser</a:t>
            </a:r>
            <a:endParaRPr lang="en-US" sz="32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5816"/>
            <a:ext cx="10331370" cy="4911364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Bookman Old Style" charset="0"/>
                <a:ea typeface="Bookman Old Style" charset="0"/>
                <a:cs typeface="Bookman Old Style" charset="0"/>
              </a:rPr>
              <a:t>Initial Project goal:</a:t>
            </a: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	</a:t>
            </a:r>
          </a:p>
          <a:p>
            <a:pPr lvl="1">
              <a:buFont typeface="Arial" charset="0"/>
              <a:buChar char="•"/>
            </a:pPr>
            <a:r>
              <a:rPr lang="en-US" sz="1600" dirty="0" smtClean="0">
                <a:latin typeface="Bookman Old Style" charset="0"/>
                <a:ea typeface="Bookman Old Style" charset="0"/>
                <a:cs typeface="Bookman Old Style" charset="0"/>
              </a:rPr>
              <a:t>To scrape data for all the successful projects till date in all 15 categories based in the United States</a:t>
            </a:r>
          </a:p>
          <a:p>
            <a:pPr lvl="1">
              <a:buFont typeface="Arial" charset="0"/>
              <a:buChar char="•"/>
            </a:pPr>
            <a:endParaRPr lang="en-US" b="1" dirty="0">
              <a:solidFill>
                <a:srgbClr val="7030A0"/>
              </a:solidFill>
              <a:latin typeface="Bookman Old Style" charset="0"/>
              <a:ea typeface="Bookman Old Style" charset="0"/>
              <a:cs typeface="Bookman Old Style" charset="0"/>
            </a:endParaRPr>
          </a:p>
          <a:p>
            <a:pPr>
              <a:buFont typeface="Arial" charset="0"/>
              <a:buChar char="•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Successful projects </a:t>
            </a:r>
            <a:r>
              <a:rPr lang="en-US" sz="2400" dirty="0">
                <a:latin typeface="Bookman Old Style" charset="0"/>
                <a:ea typeface="Bookman Old Style" charset="0"/>
                <a:cs typeface="Bookman Old Style" charset="0"/>
              </a:rPr>
              <a:t>	</a:t>
            </a: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  </a:t>
            </a:r>
            <a:r>
              <a:rPr lang="en-US" sz="2800" dirty="0" smtClean="0">
                <a:latin typeface="Bookman Old Style" charset="0"/>
                <a:ea typeface="Bookman Old Style" charset="0"/>
                <a:cs typeface="Bookman Old Style" charset="0"/>
              </a:rPr>
              <a:t>	</a:t>
            </a:r>
            <a:r>
              <a:rPr lang="en-US" b="1" dirty="0">
                <a:solidFill>
                  <a:srgbClr val="7030A0"/>
                </a:solidFill>
                <a:latin typeface="Bookman Old Style" charset="0"/>
                <a:ea typeface="Bookman Old Style" charset="0"/>
                <a:cs typeface="Bookman Old Style" charset="0"/>
              </a:rPr>
              <a:t>Over-ambitious</a:t>
            </a:r>
            <a:r>
              <a:rPr lang="en-US" b="1" dirty="0" smtClean="0">
                <a:solidFill>
                  <a:srgbClr val="7030A0"/>
                </a:solidFill>
                <a:latin typeface="Bookman Old Style" charset="0"/>
                <a:ea typeface="Bookman Old Style" charset="0"/>
                <a:cs typeface="Bookman Old Style" charset="0"/>
              </a:rPr>
              <a:t>!?! Guess so!</a:t>
            </a:r>
            <a:endParaRPr lang="en-US" sz="2400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pPr lvl="1">
              <a:buFont typeface="Arial" charset="0"/>
              <a:buChar char="•"/>
            </a:pPr>
            <a:r>
              <a:rPr lang="en-US" sz="1600" dirty="0" smtClean="0">
                <a:latin typeface="Bookman Old Style" charset="0"/>
                <a:ea typeface="Bookman Old Style" charset="0"/>
                <a:cs typeface="Bookman Old Style" charset="0"/>
              </a:rPr>
              <a:t>World-wide : 124,060</a:t>
            </a:r>
          </a:p>
          <a:p>
            <a:pPr lvl="1">
              <a:buFont typeface="Arial" charset="0"/>
              <a:buChar char="•"/>
            </a:pPr>
            <a:r>
              <a:rPr lang="en-US" sz="1600" dirty="0" smtClean="0">
                <a:latin typeface="Bookman Old Style" charset="0"/>
                <a:ea typeface="Bookman Old Style" charset="0"/>
                <a:cs typeface="Bookman Old Style" charset="0"/>
              </a:rPr>
              <a:t>United States : 98,162</a:t>
            </a:r>
          </a:p>
          <a:p>
            <a:pPr lvl="1">
              <a:buFont typeface="Arial" charset="0"/>
              <a:buChar char="•"/>
            </a:pPr>
            <a:endParaRPr lang="en-US" sz="20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pPr>
              <a:buFont typeface="Arial" charset="0"/>
              <a:buChar char="•"/>
            </a:pP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 Selenium and Chrome did not co-operate</a:t>
            </a:r>
          </a:p>
          <a:p>
            <a:pPr>
              <a:buFont typeface="Arial" charset="0"/>
              <a:buChar char="•"/>
            </a:pPr>
            <a:endParaRPr lang="en-US" sz="2400" dirty="0">
              <a:latin typeface="Bookman Old Style" charset="0"/>
              <a:ea typeface="Bookman Old Style" charset="0"/>
              <a:cs typeface="Bookman Old Style" charset="0"/>
            </a:endParaRPr>
          </a:p>
          <a:p>
            <a:pPr>
              <a:buFont typeface="Arial" charset="0"/>
              <a:buChar char="•"/>
            </a:pPr>
            <a:r>
              <a:rPr lang="en-US" sz="2400" dirty="0" smtClean="0"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Bookman Old Style" charset="0"/>
                <a:ea typeface="Bookman Old Style" charset="0"/>
                <a:cs typeface="Bookman Old Style" charset="0"/>
              </a:rPr>
              <a:t>Revised Project goal :</a:t>
            </a:r>
          </a:p>
          <a:p>
            <a:pPr lvl="1">
              <a:buFont typeface="Arial" charset="0"/>
              <a:buChar char="•"/>
            </a:pPr>
            <a:r>
              <a:rPr lang="en-US" sz="1600" dirty="0" smtClean="0">
                <a:latin typeface="Bookman Old Style" charset="0"/>
                <a:ea typeface="Bookman Old Style" charset="0"/>
                <a:cs typeface="Bookman Old Style" charset="0"/>
              </a:rPr>
              <a:t>Scrape data for the top 100 projects in each of the 15 categories</a:t>
            </a:r>
          </a:p>
          <a:p>
            <a:pPr lvl="1">
              <a:buFont typeface="Arial" charset="0"/>
              <a:buChar char="•"/>
            </a:pPr>
            <a:r>
              <a:rPr lang="en-US" sz="1600" dirty="0" smtClean="0">
                <a:latin typeface="Bookman Old Style" charset="0"/>
                <a:ea typeface="Bookman Old Style" charset="0"/>
                <a:cs typeface="Bookman Old Style" charset="0"/>
              </a:rPr>
              <a:t>Based on Kickstarter’s “magic” sort</a:t>
            </a:r>
          </a:p>
          <a:p>
            <a:pPr>
              <a:buFont typeface="Arial" charset="0"/>
              <a:buChar char="•"/>
            </a:pPr>
            <a:endParaRPr lang="en-US" sz="2400" dirty="0" smtClean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2929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87078"/>
            <a:ext cx="10515600" cy="5389885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Research questions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 What categories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of project receive </a:t>
            </a: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more funding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 Do longer campaigns raise more money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What categories have more backers?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n-US" sz="2000" dirty="0" smtClean="0">
              <a:solidFill>
                <a:schemeClr val="accent6">
                  <a:lumMod val="50000"/>
                </a:schemeClr>
              </a:solidFill>
              <a:latin typeface="Big Caslon Medium" charset="0"/>
              <a:ea typeface="Big Caslon Medium" charset="0"/>
              <a:cs typeface="Big Caslon Medium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16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16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b="1" dirty="0" smtClean="0">
                <a:latin typeface="Bookman Old Style" charset="0"/>
                <a:ea typeface="Bookman Old Style" charset="0"/>
                <a:cs typeface="Bookman Old Style" charset="0"/>
              </a:rPr>
              <a:t>Target Audience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en-US" sz="2400" b="1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 Budding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entrepreneurs/creative project creators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 </a:t>
            </a: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Crowdfunding enthusiasts, interested in trends and to be part of the creative process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endParaRPr lang="en-US" sz="2000" dirty="0" smtClean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4568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latin typeface="Bookman Old Style" charset="0"/>
                <a:ea typeface="Bookman Old Style" charset="0"/>
                <a:cs typeface="Bookman Old Style" charset="0"/>
              </a:rPr>
              <a:t>Data Scraped</a:t>
            </a:r>
            <a:endParaRPr lang="en-US" sz="28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999542" y="1897002"/>
            <a:ext cx="4578751" cy="4351338"/>
          </a:xfrm>
        </p:spPr>
        <p:txBody>
          <a:bodyPr>
            <a:normAutofit/>
          </a:bodyPr>
          <a:lstStyle/>
          <a:p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Goal amount</a:t>
            </a:r>
          </a:p>
          <a:p>
            <a:r>
              <a:rPr lang="en-US" sz="2000" dirty="0">
                <a:latin typeface="Bookman Old Style" charset="0"/>
                <a:ea typeface="Bookman Old Style" charset="0"/>
                <a:cs typeface="Bookman Old Style" charset="0"/>
              </a:rPr>
              <a:t>Pledged amount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Backers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Funding start date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Funding End date</a:t>
            </a:r>
          </a:p>
          <a:p>
            <a:endParaRPr lang="en-US" sz="24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8" name="Content Placeholder 6"/>
          <p:cNvSpPr txBox="1">
            <a:spLocks/>
          </p:cNvSpPr>
          <p:nvPr/>
        </p:nvSpPr>
        <p:spPr>
          <a:xfrm>
            <a:off x="1517249" y="1815979"/>
            <a:ext cx="457875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Category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URL (project)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Subcategory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Project Name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Creator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Project location</a:t>
            </a:r>
          </a:p>
          <a:p>
            <a:endParaRPr lang="en-US" sz="2400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endParaRPr lang="en-US" sz="2400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016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latin typeface="Bookman Old Style" charset="0"/>
                <a:ea typeface="Bookman Old Style" charset="0"/>
                <a:cs typeface="Bookman Old Style" charset="0"/>
              </a:rPr>
              <a:t>Data Pre-processing &amp; Transformation</a:t>
            </a:r>
            <a:endParaRPr lang="en-US" sz="28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Converting ”Date” fields to datetime fields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Converting money fields to numeric</a:t>
            </a:r>
          </a:p>
          <a:p>
            <a:pPr lvl="1"/>
            <a:r>
              <a:rPr lang="en-US" sz="1900" dirty="0" smtClean="0">
                <a:latin typeface="Bookman Old Style" charset="0"/>
                <a:ea typeface="Bookman Old Style" charset="0"/>
                <a:cs typeface="Bookman Old Style" charset="0"/>
              </a:rPr>
              <a:t>For few projects </a:t>
            </a:r>
            <a:r>
              <a:rPr lang="mr-IN" sz="1900" dirty="0" smtClean="0">
                <a:latin typeface="Bookman Old Style" charset="0"/>
                <a:ea typeface="Bookman Old Style" charset="0"/>
                <a:cs typeface="Bookman Old Style" charset="0"/>
              </a:rPr>
              <a:t>–</a:t>
            </a:r>
            <a:r>
              <a:rPr lang="en-US" sz="1900" dirty="0" smtClean="0">
                <a:latin typeface="Bookman Old Style" charset="0"/>
                <a:ea typeface="Bookman Old Style" charset="0"/>
                <a:cs typeface="Bookman Old Style" charset="0"/>
              </a:rPr>
              <a:t> amount in CA$ and £ - converting to USD with exchange rate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Split location City and State</a:t>
            </a:r>
          </a:p>
          <a:p>
            <a:r>
              <a:rPr lang="en-US" sz="2000" dirty="0" smtClean="0">
                <a:latin typeface="Bookman Old Style" charset="0"/>
                <a:ea typeface="Bookman Old Style" charset="0"/>
                <a:cs typeface="Bookman Old Style" charset="0"/>
              </a:rPr>
              <a:t>Adding derived columns for funding %, funding duration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4875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97456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latin typeface="Bookman Old Style" charset="0"/>
                <a:ea typeface="Bookman Old Style" charset="0"/>
                <a:cs typeface="Bookman Old Style" charset="0"/>
              </a:rPr>
              <a:t>Exploratory Analysis</a:t>
            </a:r>
            <a:br>
              <a:rPr lang="en-US" sz="2800" b="1" dirty="0" smtClean="0"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000" b="1" dirty="0" smtClean="0">
                <a:latin typeface="Bookman Old Style" charset="0"/>
                <a:ea typeface="Bookman Old Style" charset="0"/>
                <a:cs typeface="Bookman Old Style" charset="0"/>
              </a:rPr>
              <a:t>Top funded categories</a:t>
            </a:r>
            <a:endParaRPr lang="en-US" sz="2000" b="1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078" y="963854"/>
            <a:ext cx="6204031" cy="5353040"/>
          </a:xfrm>
        </p:spPr>
      </p:pic>
      <p:sp>
        <p:nvSpPr>
          <p:cNvPr id="7" name="TextBox 6"/>
          <p:cNvSpPr txBox="1"/>
          <p:nvPr/>
        </p:nvSpPr>
        <p:spPr>
          <a:xfrm>
            <a:off x="972274" y="2426691"/>
            <a:ext cx="407428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Bookman Old Style" charset="0"/>
                <a:ea typeface="Bookman Old Style" charset="0"/>
                <a:cs typeface="Bookman Old Style" charset="0"/>
              </a:rPr>
              <a:t>Top 5 highest funded categories</a:t>
            </a:r>
          </a:p>
          <a:p>
            <a:endParaRPr lang="en-US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Design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Games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Technology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Crafts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Art</a:t>
            </a:r>
            <a:endParaRPr lang="en-US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97074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585" y="365125"/>
            <a:ext cx="10798215" cy="1325563"/>
          </a:xfrm>
        </p:spPr>
        <p:txBody>
          <a:bodyPr/>
          <a:lstStyle/>
          <a:p>
            <a: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Exploratory Analysis</a:t>
            </a:r>
            <a:b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0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Top </a:t>
            </a:r>
            <a:r>
              <a:rPr lang="en-US" sz="2000" b="1" dirty="0" smtClean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categories with highest backers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848" y="1273214"/>
            <a:ext cx="5949387" cy="5290877"/>
          </a:xfrm>
        </p:spPr>
      </p:pic>
      <p:sp>
        <p:nvSpPr>
          <p:cNvPr id="5" name="TextBox 4"/>
          <p:cNvSpPr txBox="1"/>
          <p:nvPr/>
        </p:nvSpPr>
        <p:spPr>
          <a:xfrm>
            <a:off x="972274" y="2426691"/>
            <a:ext cx="407428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Bookman Old Style" charset="0"/>
                <a:ea typeface="Bookman Old Style" charset="0"/>
                <a:cs typeface="Bookman Old Style" charset="0"/>
              </a:rPr>
              <a:t>Top 5 categories in terms of backers</a:t>
            </a:r>
          </a:p>
          <a:p>
            <a:endParaRPr lang="en-US" dirty="0" smtClean="0">
              <a:latin typeface="Bookman Old Style" charset="0"/>
              <a:ea typeface="Bookman Old Style" charset="0"/>
              <a:cs typeface="Bookman Old Style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Games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Design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Technology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Film &amp; Video</a:t>
            </a:r>
          </a:p>
          <a:p>
            <a:pPr marL="285750" indent="-285750">
              <a:buFont typeface="Wingdings" charset="2"/>
              <a:buChar char="§"/>
            </a:pPr>
            <a:r>
              <a:rPr lang="en-US" dirty="0" smtClean="0">
                <a:latin typeface="Bookman Old Style" charset="0"/>
                <a:ea typeface="Bookman Old Style" charset="0"/>
                <a:cs typeface="Bookman Old Style" charset="0"/>
              </a:rPr>
              <a:t>Comics</a:t>
            </a:r>
            <a:endParaRPr lang="en-US" dirty="0">
              <a:latin typeface="Bookman Old Style" charset="0"/>
              <a:ea typeface="Bookman Old Style" charset="0"/>
              <a:cs typeface="Bookman Old Style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06870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3621"/>
            <a:ext cx="10515600" cy="1076445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Exploratory Analysis</a:t>
            </a:r>
            <a:br>
              <a:rPr lang="en-US" sz="2800" b="1" dirty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</a:br>
            <a:r>
              <a:rPr lang="en-US" sz="2000" dirty="0" smtClean="0">
                <a:solidFill>
                  <a:prstClr val="white"/>
                </a:solidFill>
                <a:latin typeface="Bookman Old Style" charset="0"/>
                <a:ea typeface="Bookman Old Style" charset="0"/>
                <a:cs typeface="Bookman Old Style" charset="0"/>
              </a:rPr>
              <a:t>Highest number of projects by Sub-category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85" y="1377388"/>
            <a:ext cx="9861630" cy="5025746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Romibala Ningthoujam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E4FF-E004-7643-A0F8-7D96923900A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42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1323</TotalTime>
  <Words>468</Words>
  <Application>Microsoft Macintosh PowerPoint</Application>
  <PresentationFormat>Widescreen</PresentationFormat>
  <Paragraphs>218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Big Caslon Medium</vt:lpstr>
      <vt:lpstr>Bookman Old Style</vt:lpstr>
      <vt:lpstr>Calibri</vt:lpstr>
      <vt:lpstr>Calibri Light</vt:lpstr>
      <vt:lpstr>Times New Roman</vt:lpstr>
      <vt:lpstr>Wingdings</vt:lpstr>
      <vt:lpstr>Arial</vt:lpstr>
      <vt:lpstr>Office Theme</vt:lpstr>
      <vt:lpstr>PowerPoint Presentation</vt:lpstr>
      <vt:lpstr>PowerPoint Presentation</vt:lpstr>
      <vt:lpstr>Webscraping kickstarter.com Selenium + Chrome Browser</vt:lpstr>
      <vt:lpstr>PowerPoint Presentation</vt:lpstr>
      <vt:lpstr>Data Scraped</vt:lpstr>
      <vt:lpstr>Data Pre-processing &amp; Transformation</vt:lpstr>
      <vt:lpstr>Exploratory Analysis Top funded categories</vt:lpstr>
      <vt:lpstr>Exploratory Analysis Top categories with highest backers</vt:lpstr>
      <vt:lpstr>Exploratory Analysis Highest number of projects by Sub-category</vt:lpstr>
      <vt:lpstr>Exploratory Analysis Highest number of projects by Sub-category</vt:lpstr>
      <vt:lpstr>Exploratory Analysis Highest number of projects by Sub-category</vt:lpstr>
      <vt:lpstr>Correlation Heat Map</vt:lpstr>
      <vt:lpstr>Where are the Kickstarters? (Top 3 locations)</vt:lpstr>
      <vt:lpstr>Key Compelling Takeaways</vt:lpstr>
      <vt:lpstr>Future Direction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kickstarter-logo-light.png</dc:title>
  <dc:creator>Romibala Ningthoujam</dc:creator>
  <cp:lastModifiedBy>Romibala Ningthoujam</cp:lastModifiedBy>
  <cp:revision>47</cp:revision>
  <dcterms:created xsi:type="dcterms:W3CDTF">2017-05-08T01:16:18Z</dcterms:created>
  <dcterms:modified xsi:type="dcterms:W3CDTF">2017-05-09T13:16:04Z</dcterms:modified>
</cp:coreProperties>
</file>

<file path=docProps/thumbnail.jpeg>
</file>